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4"/>
  </p:notesMasterIdLst>
  <p:sldIdLst>
    <p:sldId id="624" r:id="rId2"/>
    <p:sldId id="625" r:id="rId3"/>
    <p:sldId id="626" r:id="rId4"/>
    <p:sldId id="627" r:id="rId5"/>
    <p:sldId id="628" r:id="rId6"/>
    <p:sldId id="629" r:id="rId7"/>
    <p:sldId id="630" r:id="rId8"/>
    <p:sldId id="631" r:id="rId9"/>
    <p:sldId id="632" r:id="rId10"/>
    <p:sldId id="537" r:id="rId11"/>
    <p:sldId id="609" r:id="rId12"/>
    <p:sldId id="611" r:id="rId13"/>
    <p:sldId id="612" r:id="rId14"/>
    <p:sldId id="622" r:id="rId15"/>
    <p:sldId id="613" r:id="rId16"/>
    <p:sldId id="623" r:id="rId17"/>
    <p:sldId id="616" r:id="rId18"/>
    <p:sldId id="617" r:id="rId19"/>
    <p:sldId id="618" r:id="rId20"/>
    <p:sldId id="621" r:id="rId21"/>
    <p:sldId id="620" r:id="rId22"/>
    <p:sldId id="517" r:id="rId2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207" autoAdjust="0"/>
    <p:restoredTop sz="72104" autoAdjust="0"/>
  </p:normalViewPr>
  <p:slideViewPr>
    <p:cSldViewPr snapToGrid="0">
      <p:cViewPr varScale="1">
        <p:scale>
          <a:sx n="54" d="100"/>
          <a:sy n="54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7.2.4.5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EUI-64 Process and Randomly Generated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ICMPv4 and ICMPv6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2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ICMPv4 and ICMPv6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80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ICMPv6 Router Solicitation and Router Advertisement Messages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8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ICMPv6 Router Solicitation and Router Advertisement Messages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8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ICMPv6 Router Solicitation and Router Advertisement Messages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4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ICMPv6 Router Solicitation and Router Advertisement Messages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43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ICMPv6 Router Solicitation and Router Advertisement Messages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 - Testing the Local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73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7.3.2.2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 – Testing Connectivity to the Local LAN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41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7.3.2.3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 – Testing Connectivity to Remote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7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7.2.4.5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EUI-64 Process and Randomly Generated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6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7.3.2.4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Traceroute – Testing the Path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7.3.2.5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Verifying IPv4 and IPv6 Addressing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Pinging and Tracing to Test the Path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7.3.2.7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– Testing Network Connectivity with Ping and Traceroute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7.3.2.8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– Mapping the Internet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7.3.2.9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Troubleshooting IPv4 and IPv6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4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7.4.1.1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Activity – The Internet of Everything…Naturally!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7.4.1.2 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Skills Integration Challenge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7.4.1.3 Chapter 7: IP Addressing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Link-Local Addresses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5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Link-Local Addresses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3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7.2.4.7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Link-Local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9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7.2.4.8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IPv6 Address Configuration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99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7.2.4.8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IPv6 Address Configuration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7.2.4.9 Packet Tracer – Configuring IPv6 Addressing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1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7.2.5.1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 IPv6 Multicast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7.2.5.2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Solicited-Node IPv6 Multicast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7.2.5.3 Lab – Identifying IPv6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7.2.5.4 Lab – Configuring IPv6 Addresses on Network Devices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5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EUI-64 Process and Randomly Generated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29285" r="44400" b="28736"/>
          <a:stretch/>
        </p:blipFill>
        <p:spPr>
          <a:xfrm>
            <a:off x="1267968" y="1698580"/>
            <a:ext cx="6608064" cy="4568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4" y="1341120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35153"/>
                </a:solidFill>
              </a:rPr>
              <a:t>EUI-64 Process</a:t>
            </a:r>
            <a:endParaRPr lang="en-US" sz="2000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3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/>
              <a:t>Section 7.3:</a:t>
            </a:r>
            <a:br>
              <a:rPr lang="en-US" sz="4000" dirty="0"/>
            </a:br>
            <a:r>
              <a:rPr lang="en-US" sz="4000" dirty="0"/>
              <a:t>Connectivity Verification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how ICMP is used to test network connectivity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Use ping and </a:t>
            </a:r>
            <a:r>
              <a:rPr lang="en-US" sz="1800" dirty="0" err="1"/>
              <a:t>traceroute</a:t>
            </a:r>
            <a:r>
              <a:rPr lang="en-US" sz="1800" dirty="0"/>
              <a:t> utilities to test network connectivity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456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ICMPv4 and ICMPv6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t="23413" r="41465" b="25925"/>
          <a:stretch/>
        </p:blipFill>
        <p:spPr>
          <a:xfrm>
            <a:off x="1054224" y="1317126"/>
            <a:ext cx="7035553" cy="50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ICMPv4 and ICMPv6 </a:t>
            </a:r>
            <a:r>
              <a:rPr lang="en-US" dirty="0" smtClean="0"/>
              <a:t>(cont</a:t>
            </a:r>
            <a:r>
              <a:rPr lang="en-US" dirty="0"/>
              <a:t>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ICMP messages common to both ICMPv4 and ICMPv6 include: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Host confirmation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Destination or </a:t>
            </a:r>
            <a:r>
              <a:rPr lang="en-US" dirty="0" smtClean="0"/>
              <a:t>service unreachable</a:t>
            </a:r>
            <a:endParaRPr lang="en-US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Time exceeded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Route redirection</a:t>
            </a:r>
          </a:p>
          <a:p>
            <a:r>
              <a:rPr lang="en-US" dirty="0"/>
              <a:t>Although IP is not a reliable protocol, the TCP/IP suite </a:t>
            </a:r>
            <a:r>
              <a:rPr lang="en-US" dirty="0" smtClean="0"/>
              <a:t>provides </a:t>
            </a:r>
            <a:r>
              <a:rPr lang="en-US" dirty="0"/>
              <a:t>for messages to be sent in the event of certain </a:t>
            </a:r>
            <a:r>
              <a:rPr lang="en-US" dirty="0" smtClean="0"/>
              <a:t>errors. They are sent </a:t>
            </a:r>
            <a:r>
              <a:rPr lang="en-US" dirty="0"/>
              <a:t>using the services of </a:t>
            </a:r>
            <a:r>
              <a:rPr lang="en-US" dirty="0" smtClean="0"/>
              <a:t>ICMP.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312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ICMPv6 Router Solicitation and Router Advertisement Messages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0" y="1322386"/>
            <a:ext cx="7311191" cy="494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4428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ICMPv6 Router Solicitation and Router Advertisement Messages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49" y="1608137"/>
            <a:ext cx="7315200" cy="456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7304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ICMPv6 Router Solicitation and Router Advertisement </a:t>
            </a:r>
            <a:r>
              <a:rPr lang="en-US" dirty="0" smtClean="0"/>
              <a:t>Messages (cont.)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70" y="1685617"/>
            <a:ext cx="7315200" cy="433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2770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ICMPv6 Router Solicitation and Router Advertisement </a:t>
            </a:r>
            <a:r>
              <a:rPr lang="en-US" dirty="0" smtClean="0"/>
              <a:t>Messages (cont.)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82" y="1453250"/>
            <a:ext cx="7308759" cy="452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6666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ICMPv6 Router Solicitation and Router Advertisement </a:t>
            </a:r>
            <a:r>
              <a:rPr lang="en-US" dirty="0" smtClean="0"/>
              <a:t>Messages (cont.)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23063" r="39334" b="31648"/>
          <a:stretch/>
        </p:blipFill>
        <p:spPr>
          <a:xfrm>
            <a:off x="569007" y="1646635"/>
            <a:ext cx="8005986" cy="47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44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- Testing the Local Stack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t="23064" r="41333" b="17963"/>
          <a:stretch/>
        </p:blipFill>
        <p:spPr>
          <a:xfrm>
            <a:off x="1572742" y="1391369"/>
            <a:ext cx="5998516" cy="49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05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– Testing Connectivity to the Local LAN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t="23366" r="41867" b="17465"/>
          <a:stretch/>
        </p:blipFill>
        <p:spPr>
          <a:xfrm>
            <a:off x="1535411" y="1292038"/>
            <a:ext cx="6073179" cy="50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57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EUI-64 Process and Randomly Generated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38421" r="41026" b="33144"/>
          <a:stretch/>
        </p:blipFill>
        <p:spPr>
          <a:xfrm>
            <a:off x="2121408" y="1470104"/>
            <a:ext cx="5126838" cy="2114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702" y="1354594"/>
            <a:ext cx="8276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  <a:latin typeface="CiscoSansTTLight"/>
              </a:rPr>
              <a:t>EUI-64 Process</a:t>
            </a:r>
            <a:r>
              <a:rPr lang="en-US" dirty="0">
                <a:solidFill>
                  <a:srgbClr val="435153"/>
                </a:solidFill>
                <a:latin typeface="CiscoSansTTLight"/>
              </a:rPr>
              <a:t> 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6" name="Picture 5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8243" r="42000" b="33142"/>
          <a:stretch/>
        </p:blipFill>
        <p:spPr>
          <a:xfrm>
            <a:off x="2121408" y="4059935"/>
            <a:ext cx="5035296" cy="2144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702" y="3930224"/>
            <a:ext cx="6171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Randomly Generated Interface </a:t>
            </a:r>
            <a:r>
              <a:rPr lang="en-US" dirty="0" smtClean="0">
                <a:solidFill>
                  <a:srgbClr val="435153"/>
                </a:solidFill>
              </a:rPr>
              <a:t>ID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– Testing Connectivity to Remote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7" t="23064" r="41200" b="26174"/>
          <a:stretch/>
        </p:blipFill>
        <p:spPr>
          <a:xfrm>
            <a:off x="1175679" y="1507595"/>
            <a:ext cx="6792642" cy="47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822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 – Testing the Path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3" t="23064" r="39734" b="28662"/>
          <a:stretch/>
        </p:blipFill>
        <p:spPr>
          <a:xfrm>
            <a:off x="837477" y="1589160"/>
            <a:ext cx="7469046" cy="47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986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7.4: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2000" dirty="0"/>
              <a:t>Explain the use of IPv4 addresses to provide connectivity in a small to medium-sized business network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Configure IPv6 addresses to provide connectivity in small to </a:t>
            </a:r>
            <a:r>
              <a:rPr lang="en-US" sz="2000" dirty="0" smtClean="0"/>
              <a:t>medium-sized </a:t>
            </a:r>
            <a:r>
              <a:rPr lang="en-US" sz="2000" dirty="0"/>
              <a:t>business networks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Use common testing utilities to verify network </a:t>
            </a:r>
            <a:r>
              <a:rPr lang="en-US" sz="2000" dirty="0" smtClean="0"/>
              <a:t>connectivity.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19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Link-Local Addresses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t="23205" r="40400" b="18211"/>
          <a:stretch/>
        </p:blipFill>
        <p:spPr>
          <a:xfrm>
            <a:off x="1412985" y="1215234"/>
            <a:ext cx="6318030" cy="51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4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Link-Local </a:t>
            </a:r>
            <a:r>
              <a:rPr lang="en-US" sz="3200" dirty="0" smtClean="0"/>
              <a:t>Addresses (cont.)</a:t>
            </a:r>
            <a:endParaRPr lang="en-US" sz="3200" dirty="0"/>
          </a:p>
        </p:txBody>
      </p:sp>
      <p:pic>
        <p:nvPicPr>
          <p:cNvPr id="8" name="Picture 7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23268" r="43804" b="24124"/>
          <a:stretch/>
        </p:blipFill>
        <p:spPr>
          <a:xfrm>
            <a:off x="1325097" y="1353811"/>
            <a:ext cx="6493806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8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Link-Local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23312" r="41600" b="27418"/>
          <a:stretch/>
        </p:blipFill>
        <p:spPr>
          <a:xfrm>
            <a:off x="783874" y="1327637"/>
            <a:ext cx="7576252" cy="50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Verifying IPv6 Address Configuration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27045" r="44000" b="22690"/>
          <a:stretch/>
        </p:blipFill>
        <p:spPr>
          <a:xfrm>
            <a:off x="1408484" y="1372995"/>
            <a:ext cx="6327033" cy="49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2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35755" r="45734" b="42348"/>
          <a:stretch/>
        </p:blipFill>
        <p:spPr>
          <a:xfrm>
            <a:off x="2231136" y="4547679"/>
            <a:ext cx="4528428" cy="181137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Verifying IPv6 Address </a:t>
            </a:r>
            <a:r>
              <a:rPr lang="en-US" sz="3200" dirty="0" smtClean="0"/>
              <a:t>Configuration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9533" r="46133" b="26174"/>
          <a:stretch/>
        </p:blipFill>
        <p:spPr>
          <a:xfrm>
            <a:off x="2231136" y="1234746"/>
            <a:ext cx="4413504" cy="36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1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Assigned IPv6 Multicast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 t="23561" r="40533" b="17126"/>
          <a:stretch/>
        </p:blipFill>
        <p:spPr>
          <a:xfrm>
            <a:off x="3949592" y="2373355"/>
            <a:ext cx="4848931" cy="39718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344168"/>
            <a:ext cx="8354466" cy="4965192"/>
          </a:xfrm>
        </p:spPr>
        <p:txBody>
          <a:bodyPr/>
          <a:lstStyle/>
          <a:p>
            <a:r>
              <a:rPr lang="en-US" dirty="0"/>
              <a:t>IPv6 multicast addresses have the prefix FF00::/</a:t>
            </a:r>
            <a:r>
              <a:rPr lang="en-US" dirty="0" smtClean="0"/>
              <a:t>8.</a:t>
            </a:r>
            <a:endParaRPr lang="en-US" dirty="0"/>
          </a:p>
          <a:p>
            <a:r>
              <a:rPr lang="en-US" dirty="0"/>
              <a:t>There are two types of IPv6 multicast addresses: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Assigned multicast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Solicited node multicast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Solicited-Node IPv6 Multicast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26865" r="38000" b="20451"/>
          <a:stretch/>
        </p:blipFill>
        <p:spPr>
          <a:xfrm>
            <a:off x="683997" y="1231392"/>
            <a:ext cx="7776006" cy="50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12615</TotalTime>
  <Words>542</Words>
  <Application>Microsoft Office PowerPoint</Application>
  <PresentationFormat>On-screen Show (4:3)</PresentationFormat>
  <Paragraphs>94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Ciscolight</vt:lpstr>
      <vt:lpstr>CiscoSansTTLight</vt:lpstr>
      <vt:lpstr>Courier New</vt:lpstr>
      <vt:lpstr>NetAcad_White_PPT_Template 05Oct12</vt:lpstr>
      <vt:lpstr>EUI-64 Process and Randomly Generated</vt:lpstr>
      <vt:lpstr>EUI-64 Process and Randomly Generated</vt:lpstr>
      <vt:lpstr>Dynamic Link-Local Addresses</vt:lpstr>
      <vt:lpstr>Dynamic Link-Local Addresses (cont.)</vt:lpstr>
      <vt:lpstr>Static Link-Local Addresses</vt:lpstr>
      <vt:lpstr>Verifying IPv6 Address Configuration</vt:lpstr>
      <vt:lpstr>Verifying IPv6 Address Configuration (cont.)</vt:lpstr>
      <vt:lpstr>Assigned IPv6 Multicast Addresses</vt:lpstr>
      <vt:lpstr>Solicited-Node IPv6 Multicast Addresses</vt:lpstr>
      <vt:lpstr>Section 7.3: Connectivity Verification</vt:lpstr>
      <vt:lpstr>ICMPv4 and ICMPv6</vt:lpstr>
      <vt:lpstr>ICMPv4 and ICMPv6 (cont.)</vt:lpstr>
      <vt:lpstr>ICMPv6 Router Solicitation and Router Advertisement Messages</vt:lpstr>
      <vt:lpstr>ICMPv6 Router Solicitation and Router Advertisement Messages</vt:lpstr>
      <vt:lpstr>ICMPv6 Router Solicitation and Router Advertisement Messages (cont.)</vt:lpstr>
      <vt:lpstr>ICMPv6 Router Solicitation and Router Advertisement Messages (cont.)</vt:lpstr>
      <vt:lpstr>ICMPv6 Router Solicitation and Router Advertisement Messages (cont.)</vt:lpstr>
      <vt:lpstr>Ping - Testing the Local Stack</vt:lpstr>
      <vt:lpstr>Ping – Testing Connectivity to the Local LAN</vt:lpstr>
      <vt:lpstr>Ping – Testing Connectivity to Remote</vt:lpstr>
      <vt:lpstr>Traceroute – Testing the Path</vt:lpstr>
      <vt:lpstr>Section 7.4: Summary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327</cp:revision>
  <dcterms:created xsi:type="dcterms:W3CDTF">2012-10-09T16:58:47Z</dcterms:created>
  <dcterms:modified xsi:type="dcterms:W3CDTF">2016-03-03T07:57:34Z</dcterms:modified>
</cp:coreProperties>
</file>